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sldIdLst>
    <p:sldId id="256" r:id="rId2"/>
    <p:sldId id="267" r:id="rId3"/>
    <p:sldId id="268" r:id="rId4"/>
    <p:sldId id="257" r:id="rId5"/>
    <p:sldId id="269" r:id="rId6"/>
    <p:sldId id="270" r:id="rId7"/>
    <p:sldId id="259" r:id="rId8"/>
    <p:sldId id="262" r:id="rId9"/>
    <p:sldId id="263" r:id="rId10"/>
    <p:sldId id="266" r:id="rId11"/>
    <p:sldId id="271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56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373D6-13D3-428F-B8D2-456F37164BDE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DF9CB-2C3C-4AD9-AF54-D85AB91E41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94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9"/>
            <a:ext cx="8363272" cy="6034682"/>
          </a:xfrm>
        </p:spPr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</a:rPr>
              <a:t>Порядок комплектования и приема  детей в дошкольные образовательные учреждения</a:t>
            </a:r>
            <a:br>
              <a:rPr lang="ru-RU" b="1" dirty="0" smtClean="0">
                <a:solidFill>
                  <a:srgbClr val="0000CC"/>
                </a:solidFill>
              </a:rPr>
            </a:br>
            <a:r>
              <a:rPr lang="ru-RU" b="1" dirty="0" smtClean="0">
                <a:solidFill>
                  <a:srgbClr val="0000CC"/>
                </a:solidFill>
              </a:rPr>
              <a:t>на 2019/2020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Работу в системе осуществляет руководитель лично. В случае его отсутствия (отпуск, больничный лист) работник закрепленный приказом.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Начинаем формирование групп на 1 сентября. 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Максимальную наполняемость в ясельных группах ставим не менее </a:t>
            </a:r>
            <a:r>
              <a:rPr lang="ru-RU" b="1" dirty="0" smtClean="0">
                <a:solidFill>
                  <a:srgbClr val="0000CC"/>
                </a:solidFill>
              </a:rPr>
              <a:t>20</a:t>
            </a:r>
            <a:r>
              <a:rPr lang="ru-RU" b="1" dirty="0" smtClean="0"/>
              <a:t> человек, в дошкольных группах – </a:t>
            </a:r>
            <a:r>
              <a:rPr lang="ru-RU" b="1" dirty="0" smtClean="0">
                <a:solidFill>
                  <a:srgbClr val="0000CC"/>
                </a:solidFill>
              </a:rPr>
              <a:t>25-28</a:t>
            </a:r>
            <a:r>
              <a:rPr lang="ru-RU" b="1" dirty="0" smtClean="0"/>
              <a:t> детей.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Важно своевременно переводить заявления из статуса «Направлен в ДОУ» (в течение месяца)  в статус «Заключение договора» (в течение трех месяцев).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/>
              <a:t>Не ждать до последнего дня, звонить направленным родителям, согласовывать дату встречи.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264696"/>
          </a:xfrm>
        </p:spPr>
        <p:txBody>
          <a:bodyPr>
            <a:normAutofit fontScale="77500" lnSpcReduction="20000"/>
          </a:bodyPr>
          <a:lstStyle/>
          <a:p>
            <a:pPr marL="514350" lvl="0" indent="-514350">
              <a:buNone/>
            </a:pPr>
            <a:r>
              <a:rPr lang="ru-RU" b="1" dirty="0" smtClean="0"/>
              <a:t>6. Управление образования не направляет в русскую или татарскую группы. Направляем на свободные места. Формирование групп внутри ДОУ – прерогатива руководителя. 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 smtClean="0"/>
          </a:p>
          <a:p>
            <a:pPr marL="514350" lvl="0" indent="-514350">
              <a:buNone/>
            </a:pPr>
            <a:r>
              <a:rPr lang="ru-RU" b="1" dirty="0" smtClean="0"/>
              <a:t>7. Комплектование логопедических групп производится так же через систему, комплектование осуществляется не логопедами, не ПМПК, а управлением образования и руководителем. </a:t>
            </a:r>
          </a:p>
          <a:p>
            <a:pPr marL="514350" lvl="0" indent="-514350">
              <a:buFont typeface="+mj-lt"/>
              <a:buAutoNum type="arabicPeriod"/>
            </a:pPr>
            <a:endParaRPr lang="ru-RU" b="1" dirty="0" smtClean="0"/>
          </a:p>
          <a:p>
            <a:pPr marL="514350" lvl="0" indent="-514350">
              <a:buNone/>
            </a:pPr>
            <a:r>
              <a:rPr lang="ru-RU" b="1" dirty="0" smtClean="0"/>
              <a:t>8. Зачисление вновь направленных детей, за исключением переводников старшего возраста в существующие группы, производится с </a:t>
            </a:r>
            <a:r>
              <a:rPr lang="ru-RU" b="1" dirty="0" smtClean="0">
                <a:solidFill>
                  <a:srgbClr val="0000CC"/>
                </a:solidFill>
              </a:rPr>
              <a:t>июля</a:t>
            </a:r>
            <a:r>
              <a:rPr lang="ru-RU" b="1" dirty="0" smtClean="0"/>
              <a:t>. В исключительных случаях (дети сотрудников, тяжелая жизненная ситуация в семье) по разрешению управления образования. </a:t>
            </a:r>
          </a:p>
          <a:p>
            <a:pPr marL="514350" indent="-514350">
              <a:buNone/>
            </a:pPr>
            <a:r>
              <a:rPr lang="ru-RU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Изменения в комплектовании в 2019 г.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04864"/>
            <a:ext cx="8712968" cy="4248472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	</a:t>
            </a:r>
            <a:r>
              <a:rPr lang="ru-RU" sz="2800" b="1" dirty="0" smtClean="0"/>
              <a:t>Постановление Исполнительного комитета от 14.03.2019 № 1267 об утверждении порядка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/>
              <a:t>комплектования муниципальных  образовательных организаций,  реализующих основную общеобразовательную  программу дошкольного образования (детские сады)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/>
              <a:t> в городе Набережные Челны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Изменения в комплектовании в 2019 г.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32859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Комплектование групп детьми будет осуществляться из числа детей, </a:t>
            </a:r>
            <a:r>
              <a:rPr lang="ru-RU" b="1" dirty="0" smtClean="0">
                <a:solidFill>
                  <a:srgbClr val="0000CC"/>
                </a:solidFill>
              </a:rPr>
              <a:t>достигших очередной возрастной категории на начало учебного года, то есть 1 сентября. </a:t>
            </a:r>
          </a:p>
          <a:p>
            <a:pPr>
              <a:buFont typeface="Wingdings" pitchFamily="2" charset="2"/>
              <a:buChar char="ü"/>
            </a:pPr>
            <a:r>
              <a:rPr lang="ru-RU" i="1" u="sng" dirty="0" smtClean="0"/>
              <a:t>Например, к возрастной группе </a:t>
            </a:r>
            <a:r>
              <a:rPr lang="ru-RU" b="1" i="1" u="sng" dirty="0" smtClean="0">
                <a:solidFill>
                  <a:srgbClr val="0000CC"/>
                </a:solidFill>
              </a:rPr>
              <a:t>2-3 года </a:t>
            </a:r>
            <a:r>
              <a:rPr lang="ru-RU" i="1" u="sng" dirty="0" smtClean="0"/>
              <a:t>(ясельная группа) будут относиться дети, родившиеся в период </a:t>
            </a:r>
            <a:r>
              <a:rPr lang="ru-RU" b="1" i="1" u="sng" dirty="0" smtClean="0">
                <a:solidFill>
                  <a:srgbClr val="0000CC"/>
                </a:solidFill>
              </a:rPr>
              <a:t>с 1 сентября 2016 по 31 августа 2017</a:t>
            </a:r>
            <a:r>
              <a:rPr lang="ru-RU" b="1" i="1" u="sng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ru-RU" i="1" u="sng" dirty="0" smtClean="0"/>
              <a:t>к возрастной группе </a:t>
            </a:r>
            <a:r>
              <a:rPr lang="ru-RU" b="1" i="1" u="sng" dirty="0" smtClean="0">
                <a:solidFill>
                  <a:srgbClr val="0000CC"/>
                </a:solidFill>
              </a:rPr>
              <a:t>3-4</a:t>
            </a:r>
            <a:r>
              <a:rPr lang="ru-RU" i="1" u="sng" dirty="0" smtClean="0"/>
              <a:t> года – дети, родившиеся в период </a:t>
            </a:r>
            <a:r>
              <a:rPr lang="ru-RU" b="1" i="1" u="sng" dirty="0" smtClean="0">
                <a:solidFill>
                  <a:srgbClr val="0000CC"/>
                </a:solidFill>
              </a:rPr>
              <a:t>с 1 сентября 2015 по 31 августа 2016</a:t>
            </a:r>
            <a:r>
              <a:rPr lang="ru-RU" i="1" u="sng" dirty="0" smtClean="0">
                <a:solidFill>
                  <a:srgbClr val="0000CC"/>
                </a:solidFill>
              </a:rPr>
              <a:t> </a:t>
            </a:r>
            <a:r>
              <a:rPr lang="ru-RU" i="1" u="sng" dirty="0" smtClean="0"/>
              <a:t>года и т.д.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8"/>
            <a:ext cx="8229600" cy="10081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Нормативные документы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ФЗ-273 «Об образовании в Российской Федерации» (ст.55).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Приказ Министерства образования и науки РФ от 08.04.2014 № 293 «Об </a:t>
            </a:r>
            <a:r>
              <a:rPr lang="ru-RU" dirty="0"/>
              <a:t>утверждении Порядка приема на обучение по образовательным программам дошкольного </a:t>
            </a:r>
            <a:r>
              <a:rPr lang="ru-RU" dirty="0" smtClean="0"/>
              <a:t>образования»</a:t>
            </a:r>
            <a:endParaRPr lang="ru-RU" dirty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0000CC"/>
                </a:solidFill>
              </a:rPr>
              <a:t>Изменения в Приказе Министерства образования и науки РФ от 08.04.2014 № 293</a:t>
            </a:r>
            <a:br>
              <a:rPr lang="ru-RU" sz="3600" b="1" dirty="0" smtClean="0">
                <a:solidFill>
                  <a:srgbClr val="0000CC"/>
                </a:solidFill>
              </a:rPr>
            </a:br>
            <a:r>
              <a:rPr lang="ru-RU" sz="3100" b="1" dirty="0" smtClean="0">
                <a:solidFill>
                  <a:srgbClr val="0000CC"/>
                </a:solidFill>
              </a:rPr>
              <a:t>(Приказ </a:t>
            </a:r>
            <a:r>
              <a:rPr lang="ru-RU" sz="3100" b="1" dirty="0" err="1" smtClean="0">
                <a:solidFill>
                  <a:srgbClr val="0000CC"/>
                </a:solidFill>
              </a:rPr>
              <a:t>Минпросвещения</a:t>
            </a:r>
            <a:r>
              <a:rPr lang="ru-RU" sz="3100" b="1" dirty="0" smtClean="0">
                <a:solidFill>
                  <a:srgbClr val="0000CC"/>
                </a:solidFill>
              </a:rPr>
              <a:t> РФ от 21.01.2019 № 33)</a:t>
            </a:r>
            <a:endParaRPr lang="ru-RU" sz="3100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8712968" cy="4248472"/>
          </a:xfrm>
        </p:spPr>
        <p:txBody>
          <a:bodyPr/>
          <a:lstStyle/>
          <a:p>
            <a:pPr lvl="0">
              <a:buNone/>
            </a:pPr>
            <a:r>
              <a:rPr lang="ru-RU" dirty="0" smtClean="0"/>
              <a:t>		В п.9 внесен подпункт «е»: о выборе языка образования, родного языка из числа языков народов Российской Федерации, в том числе русского языка как родного языка. </a:t>
            </a:r>
          </a:p>
          <a:p>
            <a:pPr lvl="0">
              <a:buNone/>
            </a:pPr>
            <a:endParaRPr lang="ru-RU" dirty="0" smtClean="0"/>
          </a:p>
          <a:p>
            <a:pPr lvl="0" algn="ctr">
              <a:buNone/>
            </a:pPr>
            <a:r>
              <a:rPr lang="ru-RU" i="1" u="sng" dirty="0" smtClean="0">
                <a:solidFill>
                  <a:srgbClr val="0000CC"/>
                </a:solidFill>
              </a:rPr>
              <a:t>Требуется внести изменения в имеющуюся форму заявлений</a:t>
            </a:r>
            <a:r>
              <a:rPr lang="ru-RU" dirty="0" smtClean="0">
                <a:solidFill>
                  <a:srgbClr val="0000CC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Изменения в Приказе Министерства образования и науки РФ от 08.04.2014 № 293</a:t>
            </a:r>
            <a:br>
              <a:rPr lang="ru-RU" sz="3200" b="1" dirty="0" smtClean="0">
                <a:solidFill>
                  <a:srgbClr val="0000CC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</a:rPr>
              <a:t>(Приказ </a:t>
            </a:r>
            <a:r>
              <a:rPr lang="ru-RU" sz="2800" b="1" dirty="0" err="1" smtClean="0">
                <a:solidFill>
                  <a:srgbClr val="0000CC"/>
                </a:solidFill>
              </a:rPr>
              <a:t>Минпросвещения</a:t>
            </a:r>
            <a:r>
              <a:rPr lang="ru-RU" sz="2800" b="1" dirty="0" smtClean="0">
                <a:solidFill>
                  <a:srgbClr val="0000CC"/>
                </a:solidFill>
              </a:rPr>
              <a:t> РФ от 21.01.2019 № 33)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2"/>
            <a:ext cx="8964488" cy="4997150"/>
          </a:xfrm>
        </p:spPr>
        <p:txBody>
          <a:bodyPr>
            <a:normAutofit fontScale="85000" lnSpcReduction="20000"/>
          </a:bodyPr>
          <a:lstStyle/>
          <a:p>
            <a:pPr lvl="0" algn="ctr">
              <a:buNone/>
            </a:pPr>
            <a:r>
              <a:rPr lang="ru-RU" dirty="0" smtClean="0"/>
              <a:t>		п.17 гласит: «Руководитель образовательной организации издает распорядительный акт о зачислении ребенка в образовательную организацию (далее - распорядительный акт) в течение трех рабочих дней после заключения договора. Распорядительный акт в трехдневный срок после издания размещается на информационном стенде образовательной организации. </a:t>
            </a:r>
          </a:p>
          <a:p>
            <a:pPr lvl="0" algn="ctr">
              <a:buNone/>
            </a:pPr>
            <a:endParaRPr lang="ru-RU" b="1" i="1" u="sng" dirty="0" smtClean="0">
              <a:solidFill>
                <a:srgbClr val="0000CC"/>
              </a:solidFill>
            </a:endParaRPr>
          </a:p>
          <a:p>
            <a:pPr lvl="0" algn="ctr">
              <a:buNone/>
            </a:pPr>
            <a:r>
              <a:rPr lang="ru-RU" b="1" i="1" u="sng" dirty="0" smtClean="0">
                <a:solidFill>
                  <a:srgbClr val="0000CC"/>
                </a:solidFill>
              </a:rPr>
              <a:t>На официальном сайте образовательной организации в сети Интернет размещаются реквизиты распорядительного акта, наименование возрастной группы, число детей, зачисленных в указанную возрастную группу.</a:t>
            </a:r>
            <a:endParaRPr lang="ru-RU" b="1" dirty="0" smtClean="0">
              <a:solidFill>
                <a:srgbClr val="0000CC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Сайт учреждения</a:t>
            </a:r>
            <a:br>
              <a:rPr lang="ru-RU" sz="3600" b="1" dirty="0" smtClean="0">
                <a:solidFill>
                  <a:srgbClr val="0000CC"/>
                </a:solidFill>
              </a:rPr>
            </a:br>
            <a:r>
              <a:rPr lang="ru-RU" sz="3600" b="1" dirty="0" smtClean="0">
                <a:solidFill>
                  <a:srgbClr val="0000CC"/>
                </a:solidFill>
              </a:rPr>
              <a:t>(Постановление </a:t>
            </a:r>
            <a:r>
              <a:rPr lang="ru-RU" sz="3600" b="1" dirty="0">
                <a:solidFill>
                  <a:srgbClr val="0000CC"/>
                </a:solidFill>
              </a:rPr>
              <a:t>Правительства РФ </a:t>
            </a:r>
            <a:r>
              <a:rPr lang="ru-RU" sz="3600" b="1" dirty="0" smtClean="0">
                <a:solidFill>
                  <a:srgbClr val="0000CC"/>
                </a:solidFill>
              </a:rPr>
              <a:t/>
            </a:r>
            <a:br>
              <a:rPr lang="ru-RU" sz="3600" b="1" dirty="0" smtClean="0">
                <a:solidFill>
                  <a:srgbClr val="0000CC"/>
                </a:solidFill>
              </a:rPr>
            </a:br>
            <a:r>
              <a:rPr lang="ru-RU" sz="3600" b="1" dirty="0" smtClean="0">
                <a:solidFill>
                  <a:srgbClr val="0000CC"/>
                </a:solidFill>
              </a:rPr>
              <a:t>от </a:t>
            </a:r>
            <a:r>
              <a:rPr lang="ru-RU" sz="3600" b="1" dirty="0">
                <a:solidFill>
                  <a:srgbClr val="0000CC"/>
                </a:solidFill>
              </a:rPr>
              <a:t>10 июля 2013 г. N </a:t>
            </a:r>
            <a:r>
              <a:rPr lang="ru-RU" sz="3600" b="1" dirty="0" smtClean="0">
                <a:solidFill>
                  <a:srgbClr val="0000CC"/>
                </a:solidFill>
              </a:rPr>
              <a:t>582)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dirty="0" smtClean="0"/>
              <a:t>информация </a:t>
            </a:r>
            <a:r>
              <a:rPr lang="ru-RU" dirty="0"/>
              <a:t>о </a:t>
            </a:r>
            <a:r>
              <a:rPr lang="ru-RU" dirty="0">
                <a:solidFill>
                  <a:srgbClr val="0000CC"/>
                </a:solidFill>
              </a:rPr>
              <a:t>вакантных местах </a:t>
            </a:r>
            <a:r>
              <a:rPr lang="ru-RU" dirty="0"/>
              <a:t>в учреждении в актуальном </a:t>
            </a:r>
            <a:r>
              <a:rPr lang="ru-RU" dirty="0" smtClean="0"/>
              <a:t>состоянии;</a:t>
            </a:r>
            <a:endParaRPr lang="ru-RU" dirty="0"/>
          </a:p>
          <a:p>
            <a:pPr lvl="0">
              <a:buFont typeface="Wingdings" pitchFamily="2" charset="2"/>
              <a:buChar char="ü"/>
            </a:pPr>
            <a:r>
              <a:rPr lang="ru-RU" dirty="0"/>
              <a:t>не позднее </a:t>
            </a:r>
            <a:r>
              <a:rPr lang="ru-RU" dirty="0" smtClean="0">
                <a:solidFill>
                  <a:srgbClr val="0000CC"/>
                </a:solidFill>
              </a:rPr>
              <a:t>15 </a:t>
            </a:r>
            <a:r>
              <a:rPr lang="ru-RU" dirty="0">
                <a:solidFill>
                  <a:srgbClr val="0000CC"/>
                </a:solidFill>
              </a:rPr>
              <a:t>марта </a:t>
            </a:r>
            <a:r>
              <a:rPr lang="ru-RU" dirty="0" smtClean="0"/>
              <a:t>размещается </a:t>
            </a:r>
            <a:r>
              <a:rPr lang="ru-RU" dirty="0" smtClean="0">
                <a:solidFill>
                  <a:srgbClr val="0000CC"/>
                </a:solidFill>
              </a:rPr>
              <a:t>приказ</a:t>
            </a:r>
            <a:r>
              <a:rPr lang="ru-RU" dirty="0" smtClean="0"/>
              <a:t> </a:t>
            </a:r>
            <a:r>
              <a:rPr lang="ru-RU" dirty="0"/>
              <a:t>управления образования и по делам молодежи </a:t>
            </a:r>
            <a:r>
              <a:rPr lang="ru-RU" dirty="0">
                <a:solidFill>
                  <a:srgbClr val="0000CC"/>
                </a:solidFill>
              </a:rPr>
              <a:t>о комплектовании </a:t>
            </a:r>
            <a:r>
              <a:rPr lang="ru-RU" dirty="0"/>
              <a:t>на следующий учебный год;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/>
              <a:t>не позднее 1 апреля </a:t>
            </a:r>
            <a:r>
              <a:rPr lang="ru-RU" dirty="0" smtClean="0"/>
              <a:t>размещается </a:t>
            </a:r>
            <a:r>
              <a:rPr lang="ru-RU" dirty="0" smtClean="0">
                <a:solidFill>
                  <a:srgbClr val="0000CC"/>
                </a:solidFill>
              </a:rPr>
              <a:t>приказ</a:t>
            </a:r>
            <a:r>
              <a:rPr lang="ru-RU" dirty="0" smtClean="0"/>
              <a:t> </a:t>
            </a:r>
            <a:r>
              <a:rPr lang="ru-RU" dirty="0"/>
              <a:t>управления образования и по делам молодежи </a:t>
            </a:r>
            <a:r>
              <a:rPr lang="ru-RU" dirty="0">
                <a:solidFill>
                  <a:srgbClr val="0000CC"/>
                </a:solidFill>
              </a:rPr>
              <a:t>о закреплении территорий;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форма </a:t>
            </a:r>
            <a:r>
              <a:rPr lang="ru-RU" dirty="0">
                <a:solidFill>
                  <a:srgbClr val="0000CC"/>
                </a:solidFill>
              </a:rPr>
              <a:t>заявления</a:t>
            </a:r>
            <a:r>
              <a:rPr lang="ru-RU" dirty="0"/>
              <a:t>, которое заполняется при приеме в детский сад;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бланк </a:t>
            </a:r>
            <a:r>
              <a:rPr lang="ru-RU" dirty="0">
                <a:solidFill>
                  <a:srgbClr val="0000CC"/>
                </a:solidFill>
              </a:rPr>
              <a:t>договора</a:t>
            </a:r>
            <a:r>
              <a:rPr lang="ru-RU" dirty="0"/>
              <a:t> между детским садом и </a:t>
            </a:r>
            <a:r>
              <a:rPr lang="ru-RU" dirty="0" smtClean="0"/>
              <a:t>родителями (законными представителями);</a:t>
            </a:r>
            <a:endParaRPr lang="ru-RU" dirty="0"/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solidFill>
                  <a:srgbClr val="0000CC"/>
                </a:solidFill>
              </a:rPr>
              <a:t>Реквизиты приказы</a:t>
            </a:r>
            <a:r>
              <a:rPr lang="ru-RU" dirty="0" smtClean="0"/>
              <a:t> </a:t>
            </a:r>
            <a:r>
              <a:rPr lang="ru-RU" dirty="0"/>
              <a:t>о </a:t>
            </a:r>
            <a:r>
              <a:rPr lang="ru-RU" dirty="0">
                <a:solidFill>
                  <a:srgbClr val="0000CC"/>
                </a:solidFill>
              </a:rPr>
              <a:t>зачислении</a:t>
            </a:r>
            <a:r>
              <a:rPr lang="ru-RU" dirty="0"/>
              <a:t> детей и переводе из одной возрастной группы в другую.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Документы </a:t>
            </a:r>
            <a:r>
              <a:rPr lang="ru-RU" sz="3600" b="1" dirty="0"/>
              <a:t>о регистрации </a:t>
            </a:r>
            <a:r>
              <a:rPr lang="ru-RU" sz="3600" b="1" dirty="0" smtClean="0"/>
              <a:t>по месту </a:t>
            </a:r>
            <a:r>
              <a:rPr lang="ru-RU" sz="3600" b="1" dirty="0"/>
              <a:t>жительства: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-  допускается </a:t>
            </a:r>
            <a:r>
              <a:rPr lang="ru-RU" sz="3600" b="1" dirty="0"/>
              <a:t>предъявление справки с места жительства или о составе семьи с датой выдачи </a:t>
            </a:r>
            <a:r>
              <a:rPr lang="ru-RU" sz="3600" b="1" dirty="0" smtClean="0"/>
              <a:t> 2019 </a:t>
            </a:r>
            <a:r>
              <a:rPr lang="ru-RU" sz="3600" b="1" dirty="0"/>
              <a:t>год. </a:t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0000CC"/>
                </a:solidFill>
              </a:rPr>
              <a:t>ЕСЛИ РЕБЕНОК ПРОПИСАН В ДРУГОМ ГОРОДЕ или НА ДРУГОЙ НЕЗАКРЕПЛЕННОЙ ЗА ДЕТСКИМ САДОМ ТЕРРИТОРИИ, ТО ПРИНИМАЕТСЯ ДОКУМЕНТ О ВРЕМЕННОЙ РЕГИСТРАЦИИ В ГОРОДЕ НАБЕРЕЖНЫЕ ЧЕЛНЫ.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>
                <a:solidFill>
                  <a:srgbClr val="0000CC"/>
                </a:solidFill>
              </a:rPr>
              <a:t/>
            </a:r>
            <a:br>
              <a:rPr lang="ru-RU" sz="2800" dirty="0">
                <a:solidFill>
                  <a:srgbClr val="0000CC"/>
                </a:solidFill>
              </a:rPr>
            </a:br>
            <a:r>
              <a:rPr lang="ru-RU" sz="2400" dirty="0">
                <a:solidFill>
                  <a:srgbClr val="0000CC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3600" dirty="0"/>
              <a:t> </a:t>
            </a:r>
            <a:br>
              <a:rPr lang="ru-RU" sz="3600" dirty="0"/>
            </a:br>
            <a:r>
              <a:rPr lang="ru-RU" sz="3600" dirty="0">
                <a:solidFill>
                  <a:srgbClr val="0000CC"/>
                </a:solidFill>
              </a:rPr>
              <a:t>ТРЕБОВАНИЕ </a:t>
            </a:r>
            <a:r>
              <a:rPr lang="ru-RU" sz="3600" dirty="0" smtClean="0">
                <a:solidFill>
                  <a:srgbClr val="0000CC"/>
                </a:solidFill>
              </a:rPr>
              <a:t>ПРЕДОСТАВЛЕНИЯ </a:t>
            </a:r>
            <a:r>
              <a:rPr lang="ru-RU" sz="3600" dirty="0">
                <a:solidFill>
                  <a:srgbClr val="0000CC"/>
                </a:solidFill>
              </a:rPr>
              <a:t>ИНЫХ ДОКУМЕНТОВ ДЛЯ ПРИЕМА ДЕТЕЙ В ОБРАЗОВАТЕЛЬНЫЕ ОРГАНИЗАЦИИ В ЧАСТИ, НЕ УРЕГУЛИРОВАННОЙ ЗАКОНОДАТЕЛЬСТВОМ ОБ ОБРАЗОВАНИИ, </a:t>
            </a:r>
            <a:r>
              <a:rPr lang="ru-RU" sz="3600" b="1" dirty="0">
                <a:solidFill>
                  <a:srgbClr val="0000CC"/>
                </a:solidFill>
              </a:rPr>
              <a:t>НЕ ДОПУСКАЕТСЯ</a:t>
            </a:r>
            <a:r>
              <a:rPr lang="ru-RU" sz="3600" dirty="0">
                <a:solidFill>
                  <a:srgbClr val="0000CC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403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Порядок комплектования и приема  детей в дошкольные образовательные учреждения на 2019/2020 учебный год </vt:lpstr>
      <vt:lpstr>Изменения в комплектовании в 2019 г.</vt:lpstr>
      <vt:lpstr>Изменения в комплектовании в 2019 г.</vt:lpstr>
      <vt:lpstr>Нормативные документы</vt:lpstr>
      <vt:lpstr> Изменения в Приказе Министерства образования и науки РФ от 08.04.2014 № 293 (Приказ Минпросвещения РФ от 21.01.2019 № 33)</vt:lpstr>
      <vt:lpstr>Изменения в Приказе Министерства образования и науки РФ от 08.04.2014 № 293 (Приказ Минпросвещения РФ от 21.01.2019 № 33)</vt:lpstr>
      <vt:lpstr>Сайт учреждения (Постановление Правительства РФ  от 10 июля 2013 г. N 582)</vt:lpstr>
      <vt:lpstr>   Документы о регистрации по месту жительства:  -  допускается предъявление справки с места жительства или о составе семьи с датой выдачи  2019 год.    ЕСЛИ РЕБЕНОК ПРОПИСАН В ДРУГОМ ГОРОДЕ или НА ДРУГОЙ НЕЗАКРЕПЛЕННОЙ ЗА ДЕТСКИМ САДОМ ТЕРРИТОРИИ, ТО ПРИНИМАЕТСЯ ДОКУМЕНТ О ВРЕМЕННОЙ РЕГИСТРАЦИИ В ГОРОДЕ НАБЕРЕЖНЫЕ ЧЕЛНЫ.     </vt:lpstr>
      <vt:lpstr>  ТРЕБОВАНИЕ ПРЕДОСТАВЛЕНИЯ ИНЫХ ДОКУМЕНТОВ ДЛЯ ПРИЕМА ДЕТЕЙ В ОБРАЗОВАТЕЛЬНЫЕ ОРГАНИЗАЦИИ В ЧАСТИ, НЕ УРЕГУЛИРОВАННОЙ ЗАКОНОДАТЕЛЬСТВОМ ОБ ОБРАЗОВАНИИ, НЕ ДОПУСКАЕТСЯ.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приема  детей в дошкольные образовательные учреждения</dc:title>
  <dc:creator>Елена Одинцова</dc:creator>
  <cp:lastModifiedBy>Светлана</cp:lastModifiedBy>
  <cp:revision>18</cp:revision>
  <cp:lastPrinted>2018-04-18T09:05:53Z</cp:lastPrinted>
  <dcterms:created xsi:type="dcterms:W3CDTF">2018-04-16T17:17:26Z</dcterms:created>
  <dcterms:modified xsi:type="dcterms:W3CDTF">2019-04-03T10:37:46Z</dcterms:modified>
</cp:coreProperties>
</file>